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Roboto"/>
      <p:regular r:id="rId20"/>
      <p:bold r:id="rId21"/>
      <p:italic r:id="rId22"/>
      <p:boldItalic r:id="rId23"/>
    </p:embeddedFont>
    <p:embeddedFont>
      <p:font typeface="PT Sans Narrow"/>
      <p:regular r:id="rId24"/>
      <p:bold r:id="rId25"/>
    </p:embeddedFont>
    <p:embeddedFont>
      <p:font typeface="Frank Ruhl Libre"/>
      <p:regular r:id="rId26"/>
      <p:bold r:id="rId27"/>
    </p:embeddedFont>
    <p:embeddedFont>
      <p:font typeface="Open Sans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1A420D2-8828-4676-A38C-6DD06A64AEAD}">
  <a:tblStyle styleId="{C1A420D2-8828-4676-A38C-6DD06A64AEA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22" Type="http://schemas.openxmlformats.org/officeDocument/2006/relationships/font" Target="fonts/Roboto-italic.fntdata"/><Relationship Id="rId21" Type="http://schemas.openxmlformats.org/officeDocument/2006/relationships/font" Target="fonts/Roboto-bold.fntdata"/><Relationship Id="rId24" Type="http://schemas.openxmlformats.org/officeDocument/2006/relationships/font" Target="fonts/PTSansNarrow-regular.fntdata"/><Relationship Id="rId23" Type="http://schemas.openxmlformats.org/officeDocument/2006/relationships/font" Target="fonts/Robot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FrankRuhlLibre-regular.fntdata"/><Relationship Id="rId25" Type="http://schemas.openxmlformats.org/officeDocument/2006/relationships/font" Target="fonts/PTSansNarrow-bold.fntdata"/><Relationship Id="rId28" Type="http://schemas.openxmlformats.org/officeDocument/2006/relationships/font" Target="fonts/OpenSans-regular.fntdata"/><Relationship Id="rId27" Type="http://schemas.openxmlformats.org/officeDocument/2006/relationships/font" Target="fonts/FrankRuhlLibre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OpenSans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OpenSans-boldItalic.fntdata"/><Relationship Id="rId30" Type="http://schemas.openxmlformats.org/officeDocument/2006/relationships/font" Target="fonts/OpenSans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2b25a873f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2b25a873f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Renad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2b25a873f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2b25a873f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Isabella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solidFill>
                  <a:srgbClr val="001D35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the constant rate equation is used </a:t>
            </a:r>
            <a:r>
              <a:rPr lang="en" sz="115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 analyze the relationship between pressure drop across a filter and the volume of filtrate collected over time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Solids remain ons on the filter layer while liquid flows through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Cake filtration is common in water treatment to potentially remove </a:t>
            </a:r>
            <a:r>
              <a:rPr lang="en" sz="900"/>
              <a:t>hydrocarbons</a:t>
            </a:r>
            <a:r>
              <a:rPr lang="en" sz="900"/>
              <a:t> which can be found in natural gas. </a:t>
            </a:r>
            <a:endParaRPr sz="9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b25a873f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2b25a873f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Isabella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2bb867ca6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2bb867ca6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Renad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2b25a873f9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2b25a873f9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2b4543d393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2b4543d393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2bd242a3c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2bd242a3c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Isabella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Microfiltartion can be used to filter out bacteria from water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Retentate stream can be recircuklated in cross flow and can have in increase in rate of flux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2b4ecccafd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2b4ecccafd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Amanda’s Slide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Times New Roman"/>
              <a:buChar char="●"/>
            </a:pP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Developed by </a:t>
            </a:r>
            <a:r>
              <a:rPr b="1"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Thomas Graham (1861)</a:t>
            </a: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who also formulated </a:t>
            </a:r>
            <a:r>
              <a:rPr i="1"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Graham’s Law</a:t>
            </a:r>
            <a:endParaRPr i="1"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b="1"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Colloid</a:t>
            </a: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Substance with particle size between 10</a:t>
            </a:r>
            <a:r>
              <a:rPr baseline="30000"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-7</a:t>
            </a: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cm and 10</a:t>
            </a:r>
            <a:r>
              <a:rPr baseline="30000"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-3</a:t>
            </a: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cm, larger than atoms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b="1"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Crystalloid</a:t>
            </a: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Substance that forms a </a:t>
            </a:r>
            <a:r>
              <a:rPr i="1"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true solution</a:t>
            </a: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and can diffuse through a semipermeable membrane via </a:t>
            </a:r>
            <a:r>
              <a:rPr i="1"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dialysis</a:t>
            </a:r>
            <a:endParaRPr i="1"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Examples of Semipermeable membranes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Times New Roman"/>
              <a:buChar char="●"/>
            </a:pP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Parchment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Times New Roman"/>
              <a:buChar char="●"/>
            </a:pP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Cellophane 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2b4ecccafd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2b4ecccafd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Amanda’s Slide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Times New Roman"/>
              <a:buChar char="●"/>
            </a:pP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Positive ions move toward the negative electrode, negative ions move toward the positive electrode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2b918b544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2b918b544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Ryan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2b918b5449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2b918b5449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Ryan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2c9288d65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2c9288d65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5993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Filtration, Dialysis, and Membranes</a:t>
            </a:r>
            <a:endParaRPr sz="4800"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311700" y="2834125"/>
            <a:ext cx="8520600" cy="123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7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99"/>
              <a:t>Amanda Bryant, Isabella Lowinger, </a:t>
            </a:r>
            <a:endParaRPr sz="1999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99"/>
              <a:t>Cal Mesirow, Ryan Higbee, Renad Nakdali</a:t>
            </a:r>
            <a:endParaRPr sz="1999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Frank Ruhl Libre"/>
                <a:ea typeface="Frank Ruhl Libre"/>
                <a:cs typeface="Frank Ruhl Libre"/>
                <a:sym typeface="Frank Ruhl Libre"/>
              </a:rPr>
              <a:t>What is it?</a:t>
            </a:r>
            <a:endParaRPr sz="2400"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311700" y="1152475"/>
            <a:ext cx="8520600" cy="125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"Filtration/dialysis/membranes" describes a collection of separation methods used in chemical engineering that use semi-permeable membranes and mediums to selectively let some molecules through while keeping others out.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6050" y="2298850"/>
            <a:ext cx="3951900" cy="257882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/>
        </p:nvSpPr>
        <p:spPr>
          <a:xfrm>
            <a:off x="46275" y="4743300"/>
            <a:ext cx="8891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</a:rPr>
              <a:t>AG, A. </a:t>
            </a:r>
            <a:r>
              <a:rPr i="1" lang="en" sz="700">
                <a:solidFill>
                  <a:schemeClr val="dk1"/>
                </a:solidFill>
              </a:rPr>
              <a:t>Membrane separation process</a:t>
            </a:r>
            <a:r>
              <a:rPr lang="en" sz="700">
                <a:solidFill>
                  <a:schemeClr val="dk1"/>
                </a:solidFill>
              </a:rPr>
              <a:t>. www.andritz.com. https://www.andritz.com/environmental-solutions-en/clean-air-technologies/technologies-clean-air-technologies/decarbonization-clean-air-technologies/membrane-separation-process.</a:t>
            </a:r>
            <a:endParaRPr sz="7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Frank Ruhl Libre"/>
                <a:ea typeface="Frank Ruhl Libre"/>
                <a:cs typeface="Frank Ruhl Libre"/>
                <a:sym typeface="Frank Ruhl Libre"/>
              </a:rPr>
              <a:t>Filtration</a:t>
            </a:r>
            <a:endParaRPr b="1" sz="3400"/>
          </a:p>
        </p:txBody>
      </p:sp>
      <p:sp>
        <p:nvSpPr>
          <p:cNvPr id="81" name="Google Shape;81;p15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Filtration</a:t>
            </a:r>
            <a:r>
              <a:rPr lang="en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 is the process of removing a solid from a liquid or gas through the use of a medium</a:t>
            </a:r>
            <a:endParaRPr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Cake Filtration is an example of a filtration process where solid particles will accumulate and form a layer on a medium. </a:t>
            </a:r>
            <a:endParaRPr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Constant Rate Equation: </a:t>
            </a:r>
            <a:endParaRPr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Where ΔP is the pressure drop in Pa, V is the </a:t>
            </a:r>
            <a:r>
              <a:rPr lang="en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filtrate</a:t>
            </a:r>
            <a:r>
              <a:rPr lang="en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 volume , μ is the viscosity of the liquid, αav and Rm are constants that are common in fitartion, c is </a:t>
            </a:r>
            <a:r>
              <a:rPr lang="en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s the dry mass of solids per unit filtrate volume, and A is the </a:t>
            </a:r>
            <a:r>
              <a:rPr lang="en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cross</a:t>
            </a:r>
            <a:r>
              <a:rPr lang="en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 section of the filtration area</a:t>
            </a:r>
            <a:endParaRPr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82" name="Google Shape;8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4075" y="2788963"/>
            <a:ext cx="2227075" cy="38467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5"/>
          <p:cNvSpPr txBox="1"/>
          <p:nvPr/>
        </p:nvSpPr>
        <p:spPr>
          <a:xfrm>
            <a:off x="76800" y="4806775"/>
            <a:ext cx="87555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</a:rPr>
              <a:t>Mahdi, F. M.; Holdich, R. G. Laboratory Cake Filtration Testing Using Constant Rate. </a:t>
            </a:r>
            <a:r>
              <a:rPr i="1" lang="en" sz="700">
                <a:solidFill>
                  <a:schemeClr val="dk1"/>
                </a:solidFill>
              </a:rPr>
              <a:t>Chemical Engineering Research and Design</a:t>
            </a:r>
            <a:r>
              <a:rPr lang="en" sz="700">
                <a:solidFill>
                  <a:schemeClr val="dk1"/>
                </a:solidFill>
              </a:rPr>
              <a:t> </a:t>
            </a:r>
            <a:r>
              <a:rPr b="1" lang="en" sz="700">
                <a:solidFill>
                  <a:schemeClr val="dk1"/>
                </a:solidFill>
              </a:rPr>
              <a:t>2013</a:t>
            </a:r>
            <a:r>
              <a:rPr lang="en" sz="700">
                <a:solidFill>
                  <a:schemeClr val="dk1"/>
                </a:solidFill>
              </a:rPr>
              <a:t>, </a:t>
            </a:r>
            <a:r>
              <a:rPr i="1" lang="en" sz="700">
                <a:solidFill>
                  <a:schemeClr val="dk1"/>
                </a:solidFill>
              </a:rPr>
              <a:t>91</a:t>
            </a:r>
            <a:r>
              <a:rPr lang="en" sz="700">
                <a:solidFill>
                  <a:schemeClr val="dk1"/>
                </a:solidFill>
              </a:rPr>
              <a:t> (6), 1145–1154. https://doi.org/10.1016/j.cherd.2012.11.012</a:t>
            </a:r>
            <a:endParaRPr b="1" sz="7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Frank Ruhl Libre"/>
                <a:ea typeface="Frank Ruhl Libre"/>
                <a:cs typeface="Frank Ruhl Libre"/>
                <a:sym typeface="Frank Ruhl Libre"/>
              </a:rPr>
              <a:t>Filtration Cont.</a:t>
            </a:r>
            <a:endParaRPr/>
          </a:p>
        </p:txBody>
      </p:sp>
      <p:pic>
        <p:nvPicPr>
          <p:cNvPr id="89" name="Google Shape;8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6250" y="1138150"/>
            <a:ext cx="6811674" cy="3291549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/>
          <p:cNvSpPr txBox="1"/>
          <p:nvPr/>
        </p:nvSpPr>
        <p:spPr>
          <a:xfrm>
            <a:off x="99250" y="4861525"/>
            <a:ext cx="82887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</a:rPr>
              <a:t>Geankoplis, C. J. </a:t>
            </a:r>
            <a:r>
              <a:rPr i="1" lang="en" sz="700">
                <a:solidFill>
                  <a:schemeClr val="dk1"/>
                </a:solidFill>
              </a:rPr>
              <a:t>Transport Processes and Separation Process Principles (Includes Unit Operations) Fourth Edition</a:t>
            </a:r>
            <a:r>
              <a:rPr lang="en" sz="700">
                <a:solidFill>
                  <a:schemeClr val="dk1"/>
                </a:solidFill>
              </a:rPr>
              <a:t>; Prentice Hall, 2003.</a:t>
            </a:r>
            <a:endParaRPr sz="700">
              <a:solidFill>
                <a:schemeClr val="dk1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Frank Ruhl Libre"/>
                <a:ea typeface="Frank Ruhl Libre"/>
                <a:cs typeface="Frank Ruhl Libre"/>
                <a:sym typeface="Frank Ruhl Libre"/>
              </a:rPr>
              <a:t>Filtration in Industry </a:t>
            </a:r>
            <a:endParaRPr/>
          </a:p>
        </p:txBody>
      </p:sp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6325" y="1362000"/>
            <a:ext cx="4059749" cy="269417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7" name="Google Shape;97;p17"/>
          <p:cNvSpPr txBox="1"/>
          <p:nvPr/>
        </p:nvSpPr>
        <p:spPr>
          <a:xfrm>
            <a:off x="311700" y="1362000"/>
            <a:ext cx="3802800" cy="31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Frank Ruhl Libre"/>
              <a:buChar char="●"/>
            </a:pPr>
            <a:r>
              <a:rPr lang="en" sz="1600">
                <a:latin typeface="Frank Ruhl Libre"/>
                <a:ea typeface="Frank Ruhl Libre"/>
                <a:cs typeface="Frank Ruhl Libre"/>
                <a:sym typeface="Frank Ruhl Libre"/>
              </a:rPr>
              <a:t>Pharmaceutical manufacturing utilizes filtration to separate viruses from monoclonal antibodies</a:t>
            </a:r>
            <a:endParaRPr sz="1600"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Frank Ruhl Libre"/>
                <a:ea typeface="Frank Ruhl Libre"/>
                <a:cs typeface="Frank Ruhl Libre"/>
                <a:sym typeface="Frank Ruhl Libre"/>
              </a:rPr>
              <a:t> </a:t>
            </a:r>
            <a:r>
              <a:rPr lang="en" sz="1600">
                <a:latin typeface="Frank Ruhl Libre"/>
                <a:ea typeface="Frank Ruhl Libre"/>
                <a:cs typeface="Frank Ruhl Libre"/>
                <a:sym typeface="Frank Ruhl Libre"/>
              </a:rPr>
              <a:t> </a:t>
            </a:r>
            <a:endParaRPr sz="1600"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Frank Ruhl Libre"/>
              <a:buChar char="●"/>
            </a:pPr>
            <a:r>
              <a:rPr lang="en" sz="1600">
                <a:latin typeface="Frank Ruhl Libre"/>
                <a:ea typeface="Frank Ruhl Libre"/>
                <a:cs typeface="Frank Ruhl Libre"/>
                <a:sym typeface="Frank Ruhl Libre"/>
              </a:rPr>
              <a:t>Size based </a:t>
            </a:r>
            <a:r>
              <a:rPr lang="en" sz="1600">
                <a:latin typeface="Frank Ruhl Libre"/>
                <a:ea typeface="Frank Ruhl Libre"/>
                <a:cs typeface="Frank Ruhl Libre"/>
                <a:sym typeface="Frank Ruhl Libre"/>
              </a:rPr>
              <a:t>filtration</a:t>
            </a:r>
            <a:r>
              <a:rPr lang="en" sz="1600">
                <a:latin typeface="Frank Ruhl Libre"/>
                <a:ea typeface="Frank Ruhl Libre"/>
                <a:cs typeface="Frank Ruhl Libre"/>
                <a:sym typeface="Frank Ruhl Libre"/>
              </a:rPr>
              <a:t>; viruses can be as small as 18 nm, and antibodies can be as large as 12 nm</a:t>
            </a:r>
            <a:endParaRPr sz="1600"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Frank Ruhl Libre"/>
              <a:buChar char="●"/>
            </a:pPr>
            <a:r>
              <a:rPr lang="en" sz="1600">
                <a:latin typeface="Frank Ruhl Libre"/>
                <a:ea typeface="Frank Ruhl Libre"/>
                <a:cs typeface="Frank Ruhl Libre"/>
                <a:sym typeface="Frank Ruhl Libre"/>
              </a:rPr>
              <a:t>Pores are very small; filters are prone to clogging</a:t>
            </a:r>
            <a:endParaRPr sz="1600"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98" name="Google Shape;98;p17"/>
          <p:cNvSpPr txBox="1"/>
          <p:nvPr/>
        </p:nvSpPr>
        <p:spPr>
          <a:xfrm>
            <a:off x="-393775" y="4851000"/>
            <a:ext cx="9110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</a:rPr>
              <a:t>Isu, S.; Qian, X.; Zydney, A. L.; Wickramasinghe, S. R. Process- and Product-Related Foulants in Virus Filtration. Bioengineering 2022, 9 (4), 155. https://doi.org/10.3390/bioengineering9040155.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Frank Ruhl Libre"/>
                <a:ea typeface="Frank Ruhl Libre"/>
                <a:cs typeface="Frank Ruhl Libre"/>
                <a:sym typeface="Frank Ruhl Libre"/>
              </a:rPr>
              <a:t>Membrane Separation</a:t>
            </a:r>
            <a:endParaRPr/>
          </a:p>
        </p:txBody>
      </p:sp>
      <p:sp>
        <p:nvSpPr>
          <p:cNvPr id="104" name="Google Shape;104;p18"/>
          <p:cNvSpPr txBox="1"/>
          <p:nvPr>
            <p:ph idx="1" type="body"/>
          </p:nvPr>
        </p:nvSpPr>
        <p:spPr>
          <a:xfrm>
            <a:off x="159300" y="1322525"/>
            <a:ext cx="8520600" cy="3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Selective separation using semi-permeable membrane</a:t>
            </a:r>
            <a:endParaRPr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rank Ruhl Libre"/>
              <a:buChar char="●"/>
            </a:pPr>
            <a:r>
              <a:rPr lang="en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Unlike filtration:</a:t>
            </a:r>
            <a:endParaRPr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Frank Ruhl Libre"/>
              <a:buChar char="○"/>
            </a:pPr>
            <a:r>
              <a:rPr lang="en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Can separate dissolved species</a:t>
            </a:r>
            <a:endParaRPr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Frank Ruhl Libre"/>
              <a:buChar char="○"/>
            </a:pPr>
            <a:r>
              <a:rPr lang="en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Reduces cake formation (rejected species)</a:t>
            </a:r>
            <a:endParaRPr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rank Ruhl Libre"/>
              <a:buChar char="●"/>
            </a:pPr>
            <a:r>
              <a:rPr lang="en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“Sharp” separation difficult to achieve</a:t>
            </a:r>
            <a:endParaRPr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rank Ruhl Libre"/>
              <a:buChar char="●"/>
            </a:pPr>
            <a:r>
              <a:rPr lang="en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Can reduce capital and energy                                                                costs compared to distillation, absorption, etc.</a:t>
            </a:r>
            <a:endParaRPr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75775" y="4823825"/>
            <a:ext cx="8303700" cy="2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</a:rPr>
              <a:t>Henley, E. J.; Seader, J. D.; Roper, D. K. </a:t>
            </a:r>
            <a:r>
              <a:rPr i="1" lang="en" sz="700">
                <a:solidFill>
                  <a:schemeClr val="dk1"/>
                </a:solidFill>
              </a:rPr>
              <a:t>Separation Process Principles</a:t>
            </a:r>
            <a:r>
              <a:rPr lang="en" sz="700">
                <a:solidFill>
                  <a:schemeClr val="dk1"/>
                </a:solidFill>
              </a:rPr>
              <a:t>, 3rd ed.; Hoboken, N.J. Wiley, 2011.</a:t>
            </a:r>
            <a:endParaRPr sz="700">
              <a:solidFill>
                <a:schemeClr val="dk2"/>
              </a:solidFill>
            </a:endParaRPr>
          </a:p>
        </p:txBody>
      </p:sp>
      <p:pic>
        <p:nvPicPr>
          <p:cNvPr id="106" name="Google Shape;10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2400" y="1930750"/>
            <a:ext cx="4163400" cy="2313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Frank Ruhl Libre"/>
                <a:ea typeface="Frank Ruhl Libre"/>
                <a:cs typeface="Frank Ruhl Libre"/>
                <a:sym typeface="Frank Ruhl Libre"/>
              </a:rPr>
              <a:t>Membrane Types</a:t>
            </a:r>
            <a:endParaRPr/>
          </a:p>
        </p:txBody>
      </p:sp>
      <p:sp>
        <p:nvSpPr>
          <p:cNvPr id="112" name="Google Shape;112;p19"/>
          <p:cNvSpPr txBox="1"/>
          <p:nvPr>
            <p:ph idx="1" type="body"/>
          </p:nvPr>
        </p:nvSpPr>
        <p:spPr>
          <a:xfrm>
            <a:off x="311700" y="1152475"/>
            <a:ext cx="8255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en" sz="13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Commonly polymers, but can be ceramics, metals, carbon, etc. (especially for high temps)</a:t>
            </a:r>
            <a:endParaRPr b="1" sz="1375"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b="1" lang="en" sz="13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Porous </a:t>
            </a:r>
            <a:r>
              <a:rPr lang="en" sz="13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           Separation achieved b/c each species has different rate of diffusion through micropores </a:t>
            </a:r>
            <a:endParaRPr i="1" sz="1375"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en" sz="13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		</a:t>
            </a:r>
            <a:r>
              <a:rPr i="1" lang="en" sz="13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(1 Å = 0.1 nm = 0.0001 μm)</a:t>
            </a:r>
            <a:endParaRPr sz="1375"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en" sz="13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		Microfiltration:  </a:t>
            </a:r>
            <a:r>
              <a:rPr b="1" lang="en" sz="13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200 - 100,000 Å</a:t>
            </a:r>
            <a:r>
              <a:rPr lang="en" sz="13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   </a:t>
            </a:r>
            <a:endParaRPr i="1" sz="1375"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en" sz="13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		Ultrafiltration:  </a:t>
            </a:r>
            <a:r>
              <a:rPr b="1" lang="en" sz="13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10 - 200 </a:t>
            </a:r>
            <a:r>
              <a:rPr b="1" lang="en" sz="13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Å </a:t>
            </a:r>
            <a:endParaRPr b="1" sz="1375"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en" sz="13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		Nanofiltration:  </a:t>
            </a:r>
            <a:r>
              <a:rPr b="1" lang="en" sz="13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1 - 10 </a:t>
            </a:r>
            <a:r>
              <a:rPr b="1" lang="en" sz="13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Å </a:t>
            </a:r>
            <a:endParaRPr b="1" sz="1375"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t/>
            </a:r>
            <a:endParaRPr b="1" sz="1375"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b="1" lang="en" sz="13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Non-porous </a:t>
            </a:r>
            <a:r>
              <a:rPr lang="en" sz="13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           Separation achieved b/c species have different solubility in membrane</a:t>
            </a:r>
            <a:endParaRPr sz="1375"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914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i="1" lang="en" sz="13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“For dense, amorphous membranes…..diffusing species must dissolve into the polymer and then diffuse through the polymer between the segments of the macromolecular chains”</a:t>
            </a:r>
            <a:endParaRPr i="1" sz="1375"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en" sz="13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			</a:t>
            </a:r>
            <a:endParaRPr b="1" sz="1629">
              <a:solidFill>
                <a:srgbClr val="000000"/>
              </a:solidFill>
            </a:endParaRPr>
          </a:p>
        </p:txBody>
      </p:sp>
      <p:sp>
        <p:nvSpPr>
          <p:cNvPr id="113" name="Google Shape;113;p19"/>
          <p:cNvSpPr/>
          <p:nvPr/>
        </p:nvSpPr>
        <p:spPr>
          <a:xfrm>
            <a:off x="1126650" y="1738800"/>
            <a:ext cx="204000" cy="120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9"/>
          <p:cNvSpPr/>
          <p:nvPr/>
        </p:nvSpPr>
        <p:spPr>
          <a:xfrm>
            <a:off x="1524925" y="3702450"/>
            <a:ext cx="204000" cy="120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9"/>
          <p:cNvSpPr txBox="1"/>
          <p:nvPr/>
        </p:nvSpPr>
        <p:spPr>
          <a:xfrm>
            <a:off x="98900" y="4733550"/>
            <a:ext cx="8303700" cy="4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</a:rPr>
              <a:t>a</a:t>
            </a:r>
            <a:r>
              <a:rPr i="1" lang="en" sz="700">
                <a:solidFill>
                  <a:schemeClr val="dk1"/>
                </a:solidFill>
              </a:rPr>
              <a:t>. </a:t>
            </a:r>
            <a:r>
              <a:rPr lang="en" sz="700">
                <a:solidFill>
                  <a:schemeClr val="dk1"/>
                </a:solidFill>
              </a:rPr>
              <a:t>Henley, E. J.; Seader, J. D.; Roper, D. K. </a:t>
            </a:r>
            <a:r>
              <a:rPr i="1" lang="en" sz="700">
                <a:solidFill>
                  <a:schemeClr val="dk1"/>
                </a:solidFill>
              </a:rPr>
              <a:t>Separation Process Principles</a:t>
            </a:r>
            <a:r>
              <a:rPr lang="en" sz="700">
                <a:solidFill>
                  <a:schemeClr val="dk1"/>
                </a:solidFill>
              </a:rPr>
              <a:t>, 3rd ed.; Hoboken, N.J. Wiley, 2011.</a:t>
            </a:r>
            <a:endParaRPr sz="7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</a:rPr>
              <a:t>b</a:t>
            </a:r>
            <a:r>
              <a:rPr lang="en" sz="700">
                <a:solidFill>
                  <a:schemeClr val="dk1"/>
                </a:solidFill>
              </a:rPr>
              <a:t>. </a:t>
            </a:r>
            <a:r>
              <a:rPr lang="en" sz="700">
                <a:solidFill>
                  <a:schemeClr val="dk1"/>
                </a:solidFill>
              </a:rPr>
              <a:t>Al Marri, S. H.; Manawi, Y.; Simson, S.; Lawler, J.; Kochkodan, V. Novel Ultrafiltration Polyethersulfone Membranes Blended with Carrageenan. </a:t>
            </a:r>
            <a:r>
              <a:rPr i="1" lang="en" sz="700">
                <a:solidFill>
                  <a:schemeClr val="dk1"/>
                </a:solidFill>
              </a:rPr>
              <a:t>Polymers</a:t>
            </a:r>
            <a:r>
              <a:rPr lang="en" sz="700">
                <a:solidFill>
                  <a:schemeClr val="dk1"/>
                </a:solidFill>
              </a:rPr>
              <a:t> </a:t>
            </a:r>
            <a:r>
              <a:rPr b="1" lang="en" sz="700">
                <a:solidFill>
                  <a:schemeClr val="dk1"/>
                </a:solidFill>
              </a:rPr>
              <a:t>2025</a:t>
            </a:r>
            <a:endParaRPr sz="700">
              <a:solidFill>
                <a:schemeClr val="dk1"/>
              </a:solidFill>
            </a:endParaRPr>
          </a:p>
        </p:txBody>
      </p:sp>
      <p:pic>
        <p:nvPicPr>
          <p:cNvPr id="116" name="Google Shape;11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5175" y="1922299"/>
            <a:ext cx="4847125" cy="1644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Frank Ruhl Libre"/>
                <a:ea typeface="Frank Ruhl Libre"/>
                <a:cs typeface="Frank Ruhl Libre"/>
                <a:sym typeface="Frank Ruhl Libre"/>
              </a:rPr>
              <a:t>Simulating </a:t>
            </a:r>
            <a:r>
              <a:rPr b="1" lang="en" sz="2400">
                <a:latin typeface="Frank Ruhl Libre"/>
                <a:ea typeface="Frank Ruhl Libre"/>
                <a:cs typeface="Frank Ruhl Libre"/>
                <a:sym typeface="Frank Ruhl Libre"/>
              </a:rPr>
              <a:t>Microfiltration</a:t>
            </a:r>
            <a:r>
              <a:rPr b="1" lang="en" sz="2400">
                <a:latin typeface="Frank Ruhl Libre"/>
                <a:ea typeface="Frank Ruhl Libre"/>
                <a:cs typeface="Frank Ruhl Libre"/>
                <a:sym typeface="Frank Ruhl Libre"/>
              </a:rPr>
              <a:t> with Cross Flow </a:t>
            </a:r>
            <a:r>
              <a:rPr b="1" lang="en" sz="2400">
                <a:latin typeface="Frank Ruhl Libre"/>
                <a:ea typeface="Frank Ruhl Libre"/>
                <a:cs typeface="Frank Ruhl Libre"/>
                <a:sym typeface="Frank Ruhl Libre"/>
              </a:rPr>
              <a:t>Filtration (CFF)</a:t>
            </a:r>
            <a:endParaRPr/>
          </a:p>
        </p:txBody>
      </p:sp>
      <p:sp>
        <p:nvSpPr>
          <p:cNvPr id="122" name="Google Shape;122;p20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9562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Frank Ruhl Libre"/>
              <a:buChar char="●"/>
            </a:pPr>
            <a:r>
              <a:rPr lang="en" sz="12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 CFF, the feed stream flows parallel to the surface of the membrane. The flux across the membrane is governed by the following general equation</a:t>
            </a:r>
            <a:endParaRPr sz="1275"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75"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-309562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Frank Ruhl Libre"/>
              <a:buChar char="●"/>
            </a:pPr>
            <a:r>
              <a:rPr lang="en" sz="12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Can simulate </a:t>
            </a:r>
            <a:r>
              <a:rPr lang="en" sz="12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microfiltration</a:t>
            </a:r>
            <a:r>
              <a:rPr lang="en" sz="12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 </a:t>
            </a:r>
            <a:r>
              <a:rPr lang="en" sz="12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through</a:t>
            </a:r>
            <a:r>
              <a:rPr lang="en" sz="12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 cross flow filtration. This simulates the </a:t>
            </a:r>
            <a:r>
              <a:rPr lang="en" sz="12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separation</a:t>
            </a:r>
            <a:r>
              <a:rPr lang="en" sz="12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 of particles in a fluid using a small membrane. </a:t>
            </a:r>
            <a:endParaRPr sz="1275"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75"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-309562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Frank Ruhl Libre"/>
              <a:buChar char="●"/>
            </a:pPr>
            <a:r>
              <a:rPr lang="en" sz="12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 a small </a:t>
            </a:r>
            <a:r>
              <a:rPr lang="en" sz="12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laboratory</a:t>
            </a:r>
            <a:r>
              <a:rPr lang="en" sz="12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 setting a permeate volume of 5 L over </a:t>
            </a:r>
            <a:r>
              <a:rPr lang="en" sz="12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the</a:t>
            </a:r>
            <a:r>
              <a:rPr lang="en" sz="12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 course of an hour can be used to </a:t>
            </a:r>
            <a:r>
              <a:rPr lang="en" sz="12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simulate microfiltration</a:t>
            </a:r>
            <a:endParaRPr sz="1275"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75"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-309562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Frank Ruhl Libre"/>
              <a:buChar char="●"/>
            </a:pPr>
            <a:r>
              <a:rPr lang="en" sz="12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In a lab a typical membrane area is </a:t>
            </a:r>
            <a:r>
              <a:rPr lang="en" sz="12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about</a:t>
            </a:r>
            <a:r>
              <a:rPr lang="en" sz="12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 0.1 m</a:t>
            </a:r>
            <a:r>
              <a:rPr baseline="30000" lang="en" sz="1275">
                <a:solidFill>
                  <a:srgbClr val="000000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2</a:t>
            </a:r>
            <a:endParaRPr baseline="30000" sz="1275"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75">
              <a:solidFill>
                <a:srgbClr val="000000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123" name="Google Shape;12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825" y="3464869"/>
            <a:ext cx="3365800" cy="110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0"/>
          <p:cNvSpPr txBox="1"/>
          <p:nvPr/>
        </p:nvSpPr>
        <p:spPr>
          <a:xfrm>
            <a:off x="3887250" y="3335575"/>
            <a:ext cx="5155500" cy="123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</a:pPr>
            <a:r>
              <a:t/>
            </a:r>
            <a:endParaRPr sz="1275"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</a:pPr>
            <a:r>
              <a:rPr b="1" lang="en" sz="1275">
                <a:latin typeface="Frank Ruhl Libre"/>
                <a:ea typeface="Frank Ruhl Libre"/>
                <a:cs typeface="Frank Ruhl Libre"/>
                <a:sym typeface="Frank Ruhl Libre"/>
              </a:rPr>
              <a:t>J: </a:t>
            </a:r>
            <a:r>
              <a:rPr lang="en" sz="1275">
                <a:latin typeface="Frank Ruhl Libre"/>
                <a:ea typeface="Frank Ruhl Libre"/>
                <a:cs typeface="Frank Ruhl Libre"/>
                <a:sym typeface="Frank Ruhl Libre"/>
              </a:rPr>
              <a:t>Permeate flux (LMH)  </a:t>
            </a:r>
            <a:endParaRPr sz="1275"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</a:pPr>
            <a:r>
              <a:rPr b="1" lang="en" sz="1275">
                <a:latin typeface="Frank Ruhl Libre"/>
                <a:ea typeface="Frank Ruhl Libre"/>
                <a:cs typeface="Frank Ruhl Libre"/>
                <a:sym typeface="Frank Ruhl Libre"/>
              </a:rPr>
              <a:t>Vp: </a:t>
            </a:r>
            <a:r>
              <a:rPr lang="en" sz="1275">
                <a:latin typeface="Frank Ruhl Libre"/>
                <a:ea typeface="Frank Ruhl Libre"/>
                <a:cs typeface="Frank Ruhl Libre"/>
                <a:sym typeface="Frank Ruhl Libre"/>
              </a:rPr>
              <a:t>Permeate volume (L)  which is liquid that flows through the membrane</a:t>
            </a:r>
            <a:endParaRPr sz="1275"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</a:pPr>
            <a:r>
              <a:rPr b="1" lang="en" sz="1275">
                <a:latin typeface="Frank Ruhl Libre"/>
                <a:ea typeface="Frank Ruhl Libre"/>
                <a:cs typeface="Frank Ruhl Libre"/>
                <a:sym typeface="Frank Ruhl Libre"/>
              </a:rPr>
              <a:t>A: </a:t>
            </a:r>
            <a:r>
              <a:rPr lang="en" sz="1275">
                <a:latin typeface="Frank Ruhl Libre"/>
                <a:ea typeface="Frank Ruhl Libre"/>
                <a:cs typeface="Frank Ruhl Libre"/>
                <a:sym typeface="Frank Ruhl Libre"/>
              </a:rPr>
              <a:t>Membrane active area (m</a:t>
            </a:r>
            <a:r>
              <a:rPr baseline="30000" lang="en" sz="1275">
                <a:latin typeface="Frank Ruhl Libre"/>
                <a:ea typeface="Frank Ruhl Libre"/>
                <a:cs typeface="Frank Ruhl Libre"/>
                <a:sym typeface="Frank Ruhl Libre"/>
              </a:rPr>
              <a:t>2</a:t>
            </a:r>
            <a:r>
              <a:rPr lang="en" sz="1275">
                <a:latin typeface="Frank Ruhl Libre"/>
                <a:ea typeface="Frank Ruhl Libre"/>
                <a:cs typeface="Frank Ruhl Libre"/>
                <a:sym typeface="Frank Ruhl Libre"/>
              </a:rPr>
              <a:t>)  </a:t>
            </a:r>
            <a:endParaRPr sz="1275"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5"/>
              <a:buFont typeface="Arial"/>
              <a:buNone/>
            </a:pPr>
            <a:r>
              <a:rPr b="1" lang="en" sz="1275">
                <a:latin typeface="Frank Ruhl Libre"/>
                <a:ea typeface="Frank Ruhl Libre"/>
                <a:cs typeface="Frank Ruhl Libre"/>
                <a:sym typeface="Frank Ruhl Libre"/>
              </a:rPr>
              <a:t>t: </a:t>
            </a:r>
            <a:r>
              <a:rPr lang="en" sz="1275">
                <a:latin typeface="Frank Ruhl Libre"/>
                <a:ea typeface="Frank Ruhl Libre"/>
                <a:cs typeface="Frank Ruhl Libre"/>
                <a:sym typeface="Frank Ruhl Libre"/>
              </a:rPr>
              <a:t>Time taken to collect the volume (h) </a:t>
            </a:r>
            <a:endParaRPr sz="1275"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125" name="Google Shape;125;p20"/>
          <p:cNvSpPr txBox="1"/>
          <p:nvPr/>
        </p:nvSpPr>
        <p:spPr>
          <a:xfrm>
            <a:off x="44800" y="4809950"/>
            <a:ext cx="8571600" cy="2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chemeClr val="dk1"/>
                </a:solidFill>
              </a:rPr>
              <a:t>Cross Flow Filtration Method Handbook</a:t>
            </a:r>
            <a:r>
              <a:rPr lang="en" sz="700">
                <a:solidFill>
                  <a:schemeClr val="dk1"/>
                </a:solidFill>
              </a:rPr>
              <a:t>. https://static.fishersci.eu/content/dam/fishersci/en_EU/suppliers/GE/Cross_Flow_Filtration_Method.pdf.</a:t>
            </a:r>
            <a:endParaRPr sz="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Frank Ruhl Libre"/>
                <a:ea typeface="Frank Ruhl Libre"/>
                <a:cs typeface="Frank Ruhl Libre"/>
                <a:sym typeface="Frank Ruhl Libre"/>
              </a:rPr>
              <a:t>Dialysis</a:t>
            </a:r>
            <a:endParaRPr/>
          </a:p>
        </p:txBody>
      </p:sp>
      <p:sp>
        <p:nvSpPr>
          <p:cNvPr id="131" name="Google Shape;131;p21"/>
          <p:cNvSpPr txBox="1"/>
          <p:nvPr/>
        </p:nvSpPr>
        <p:spPr>
          <a:xfrm>
            <a:off x="311700" y="1141425"/>
            <a:ext cx="8476800" cy="35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Frank Ruhl Libre"/>
                <a:ea typeface="Frank Ruhl Libre"/>
                <a:cs typeface="Frank Ruhl Libre"/>
                <a:sym typeface="Frank Ruhl Libre"/>
              </a:rPr>
              <a:t>Dialysis is the process of separating colloidal </a:t>
            </a:r>
            <a:endParaRPr sz="1800"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Frank Ruhl Libre"/>
                <a:ea typeface="Frank Ruhl Libre"/>
                <a:cs typeface="Frank Ruhl Libre"/>
                <a:sym typeface="Frank Ruhl Libre"/>
              </a:rPr>
              <a:t>particles from dissolved ions or small molecules</a:t>
            </a:r>
            <a:endParaRPr sz="1800"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highlight>
                  <a:schemeClr val="lt1"/>
                </a:highlight>
                <a:latin typeface="Frank Ruhl Libre"/>
                <a:ea typeface="Frank Ruhl Libre"/>
                <a:cs typeface="Frank Ruhl Libre"/>
                <a:sym typeface="Frank Ruhl Libre"/>
              </a:rPr>
              <a:t>Diffusion Equation: 					         </a:t>
            </a:r>
            <a:endParaRPr sz="1800">
              <a:highlight>
                <a:schemeClr val="lt1"/>
              </a:highlight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highlight>
                <a:schemeClr val="lt1"/>
              </a:highlight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highlight>
                  <a:schemeClr val="lt1"/>
                </a:highlight>
                <a:latin typeface="Frank Ruhl Libre"/>
                <a:ea typeface="Frank Ruhl Libre"/>
                <a:cs typeface="Frank Ruhl Libre"/>
                <a:sym typeface="Frank Ruhl Libre"/>
              </a:rPr>
              <a:t>Simplified: </a:t>
            </a:r>
            <a:endParaRPr sz="1800">
              <a:highlight>
                <a:schemeClr val="lt1"/>
              </a:highlight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highlight>
                <a:schemeClr val="lt1"/>
              </a:highlight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highlight>
                <a:schemeClr val="lt1"/>
              </a:highlight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highlight>
                  <a:schemeClr val="lt1"/>
                </a:highlight>
                <a:latin typeface="Frank Ruhl Libre"/>
                <a:ea typeface="Frank Ruhl Libre"/>
                <a:cs typeface="Frank Ruhl Libre"/>
                <a:sym typeface="Frank Ruhl Libre"/>
              </a:rPr>
              <a:t>Where V is the volume of the vessel, Q is the volumetric flow, A is the surface area of the vessel, J is the flux at the wall of the vessel, v is the velocity of the liquid, D is the diameter of the vessel and R is the radius of the vessel</a:t>
            </a:r>
            <a:endParaRPr sz="1800">
              <a:highlight>
                <a:schemeClr val="lt1"/>
              </a:highlight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132" name="Google Shape;132;p21"/>
          <p:cNvSpPr txBox="1"/>
          <p:nvPr/>
        </p:nvSpPr>
        <p:spPr>
          <a:xfrm>
            <a:off x="0" y="4667850"/>
            <a:ext cx="9144000" cy="5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700">
                <a:solidFill>
                  <a:schemeClr val="dk1"/>
                </a:solidFill>
              </a:rPr>
              <a:t>Lau, K. </a:t>
            </a:r>
            <a:r>
              <a:rPr i="1" lang="en" sz="700">
                <a:solidFill>
                  <a:schemeClr val="dk1"/>
                </a:solidFill>
              </a:rPr>
              <a:t>Dialysis</a:t>
            </a:r>
            <a:r>
              <a:rPr lang="en" sz="700">
                <a:solidFill>
                  <a:schemeClr val="dk1"/>
                </a:solidFill>
              </a:rPr>
              <a:t>. Chemistry LibreTexts. https://chem.libretexts.org/Bookshelves/Physical_and_Theoretical_Chemistry_Textbook_Maps/Supplemental_Modules_(Physical_and_Theoretical_Chemistry)/Physical_Properties_of_Matter/Solutions_and_Mixtures/Case_Studies/Dialysis.</a:t>
            </a:r>
            <a:endParaRPr sz="700">
              <a:solidFill>
                <a:schemeClr val="dk1"/>
              </a:solidFill>
            </a:endParaRPr>
          </a:p>
        </p:txBody>
      </p:sp>
      <p:pic>
        <p:nvPicPr>
          <p:cNvPr id="133" name="Google Shape;133;p21"/>
          <p:cNvPicPr preferRelativeResize="0"/>
          <p:nvPr/>
        </p:nvPicPr>
        <p:blipFill rotWithShape="1">
          <a:blip r:embed="rId3">
            <a:alphaModFix/>
          </a:blip>
          <a:srcRect b="3417" l="0" r="0" t="9169"/>
          <a:stretch/>
        </p:blipFill>
        <p:spPr>
          <a:xfrm>
            <a:off x="1599025" y="2647950"/>
            <a:ext cx="2550625" cy="51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1"/>
          <p:cNvPicPr preferRelativeResize="0"/>
          <p:nvPr/>
        </p:nvPicPr>
        <p:blipFill rotWithShape="1">
          <a:blip r:embed="rId4">
            <a:alphaModFix/>
          </a:blip>
          <a:srcRect b="14411" l="0" r="0" t="17736"/>
          <a:stretch/>
        </p:blipFill>
        <p:spPr>
          <a:xfrm>
            <a:off x="2384325" y="2129150"/>
            <a:ext cx="2720600" cy="40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1"/>
          <p:cNvPicPr preferRelativeResize="0"/>
          <p:nvPr/>
        </p:nvPicPr>
        <p:blipFill rotWithShape="1">
          <a:blip r:embed="rId5">
            <a:alphaModFix/>
          </a:blip>
          <a:srcRect b="27826" l="4427" r="9602" t="5697"/>
          <a:stretch/>
        </p:blipFill>
        <p:spPr>
          <a:xfrm>
            <a:off x="5256675" y="1336075"/>
            <a:ext cx="3673499" cy="198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700"/>
              </a:spcBef>
              <a:spcAft>
                <a:spcPts val="0"/>
              </a:spcAft>
              <a:buNone/>
            </a:pPr>
            <a:r>
              <a:rPr b="1" lang="en" sz="2400">
                <a:latin typeface="Frank Ruhl Libre"/>
                <a:ea typeface="Frank Ruhl Libre"/>
                <a:cs typeface="Frank Ruhl Libre"/>
                <a:sym typeface="Frank Ruhl Libre"/>
              </a:rPr>
              <a:t>The Rate of Dialysis</a:t>
            </a:r>
            <a:endParaRPr/>
          </a:p>
        </p:txBody>
      </p:sp>
      <p:sp>
        <p:nvSpPr>
          <p:cNvPr id="141" name="Google Shape;141;p22"/>
          <p:cNvSpPr txBox="1"/>
          <p:nvPr>
            <p:ph idx="1" type="body"/>
          </p:nvPr>
        </p:nvSpPr>
        <p:spPr>
          <a:xfrm>
            <a:off x="311700" y="1195438"/>
            <a:ext cx="50733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00"/>
                </a:solidFill>
                <a:highlight>
                  <a:srgbClr val="FFFFFF"/>
                </a:highlight>
                <a:latin typeface="Frank Ruhl Libre"/>
                <a:ea typeface="Frank Ruhl Libre"/>
                <a:cs typeface="Frank Ruhl Libre"/>
                <a:sym typeface="Frank Ruhl Libre"/>
              </a:rPr>
              <a:t>Dialysis</a:t>
            </a:r>
            <a:endParaRPr sz="1700">
              <a:solidFill>
                <a:srgbClr val="000000"/>
              </a:solidFill>
              <a:highlight>
                <a:srgbClr val="FFFFFF"/>
              </a:highlight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Frank Ruhl Libre"/>
              <a:buChar char="●"/>
            </a:pPr>
            <a:r>
              <a:rPr lang="en" sz="1700">
                <a:solidFill>
                  <a:srgbClr val="000000"/>
                </a:solidFill>
                <a:highlight>
                  <a:srgbClr val="FFFFFF"/>
                </a:highlight>
                <a:latin typeface="Frank Ruhl Libre"/>
                <a:ea typeface="Frank Ruhl Libre"/>
                <a:cs typeface="Frank Ruhl Libre"/>
                <a:sym typeface="Frank Ruhl Libre"/>
              </a:rPr>
              <a:t>Slow process, depends on diffusion rates &amp; particle size</a:t>
            </a:r>
            <a:endParaRPr sz="1700">
              <a:solidFill>
                <a:srgbClr val="000000"/>
              </a:solidFill>
              <a:highlight>
                <a:srgbClr val="FFFFFF"/>
              </a:highlight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00"/>
                </a:solidFill>
                <a:highlight>
                  <a:srgbClr val="FFFFFF"/>
                </a:highlight>
                <a:latin typeface="Frank Ruhl Libre"/>
                <a:ea typeface="Frank Ruhl Libre"/>
                <a:cs typeface="Frank Ruhl Libre"/>
                <a:sym typeface="Frank Ruhl Libre"/>
              </a:rPr>
              <a:t>Speeding up dialysis</a:t>
            </a:r>
            <a:endParaRPr sz="1700">
              <a:solidFill>
                <a:srgbClr val="000000"/>
              </a:solidFill>
              <a:highlight>
                <a:srgbClr val="FFFFFF"/>
              </a:highlight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Frank Ruhl Libre"/>
              <a:buChar char="●"/>
            </a:pPr>
            <a:r>
              <a:rPr lang="en" sz="1700">
                <a:solidFill>
                  <a:srgbClr val="000000"/>
                </a:solidFill>
                <a:highlight>
                  <a:srgbClr val="FFFFFF"/>
                </a:highlight>
                <a:latin typeface="Frank Ruhl Libre"/>
                <a:ea typeface="Frank Ruhl Libre"/>
                <a:cs typeface="Frank Ruhl Libre"/>
                <a:sym typeface="Frank Ruhl Libre"/>
              </a:rPr>
              <a:t>Heating increases diffusion</a:t>
            </a:r>
            <a:endParaRPr sz="1700">
              <a:solidFill>
                <a:srgbClr val="000000"/>
              </a:solidFill>
              <a:highlight>
                <a:srgbClr val="FFFFFF"/>
              </a:highlight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Frank Ruhl Libre"/>
              <a:buChar char="●"/>
            </a:pPr>
            <a:r>
              <a:rPr lang="en" sz="1700">
                <a:solidFill>
                  <a:srgbClr val="000000"/>
                </a:solidFill>
                <a:highlight>
                  <a:srgbClr val="FFFFFF"/>
                </a:highlight>
                <a:latin typeface="Frank Ruhl Libre"/>
                <a:ea typeface="Frank Ruhl Libre"/>
                <a:cs typeface="Frank Ruhl Libre"/>
                <a:sym typeface="Frank Ruhl Libre"/>
              </a:rPr>
              <a:t>Electrodialysis (applies electric field)</a:t>
            </a:r>
            <a:endParaRPr sz="1700">
              <a:solidFill>
                <a:srgbClr val="000000"/>
              </a:solidFill>
              <a:highlight>
                <a:srgbClr val="FFFFFF"/>
              </a:highlight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00"/>
                </a:solidFill>
                <a:highlight>
                  <a:srgbClr val="FFFFFF"/>
                </a:highlight>
                <a:latin typeface="Frank Ruhl Libre"/>
                <a:ea typeface="Frank Ruhl Libre"/>
                <a:cs typeface="Frank Ruhl Libre"/>
                <a:sym typeface="Frank Ruhl Libre"/>
              </a:rPr>
              <a:t>Electrodialysis Process </a:t>
            </a:r>
            <a:endParaRPr sz="1700">
              <a:solidFill>
                <a:srgbClr val="000000"/>
              </a:solidFill>
              <a:highlight>
                <a:srgbClr val="FFFFFF"/>
              </a:highlight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Frank Ruhl Libre"/>
              <a:buChar char="●"/>
            </a:pPr>
            <a:r>
              <a:rPr lang="en" sz="1700">
                <a:solidFill>
                  <a:srgbClr val="000000"/>
                </a:solidFill>
                <a:highlight>
                  <a:srgbClr val="FFFFFF"/>
                </a:highlight>
                <a:latin typeface="Frank Ruhl Libre"/>
                <a:ea typeface="Frank Ruhl Libre"/>
                <a:cs typeface="Frank Ruhl Libre"/>
                <a:sym typeface="Frank Ruhl Libre"/>
              </a:rPr>
              <a:t>Electrodes places on both sides of the membrane</a:t>
            </a:r>
            <a:endParaRPr sz="1700">
              <a:solidFill>
                <a:srgbClr val="000000"/>
              </a:solidFill>
              <a:highlight>
                <a:srgbClr val="FFFFFF"/>
              </a:highlight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Frank Ruhl Libre"/>
              <a:buChar char="●"/>
            </a:pPr>
            <a:r>
              <a:rPr lang="en" sz="1700">
                <a:solidFill>
                  <a:srgbClr val="000000"/>
                </a:solidFill>
                <a:highlight>
                  <a:srgbClr val="FFFFFF"/>
                </a:highlight>
                <a:latin typeface="Frank Ruhl Libre"/>
                <a:ea typeface="Frank Ruhl Libre"/>
                <a:cs typeface="Frank Ruhl Libre"/>
                <a:sym typeface="Frank Ruhl Libre"/>
              </a:rPr>
              <a:t>Enhances separation speed, commonly used in water purification &amp; desalination </a:t>
            </a:r>
            <a:endParaRPr sz="1700">
              <a:solidFill>
                <a:srgbClr val="000000"/>
              </a:solidFill>
              <a:highlight>
                <a:srgbClr val="FFFFFF"/>
              </a:highlight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pic>
        <p:nvPicPr>
          <p:cNvPr id="142" name="Google Shape;14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9750" y="568425"/>
            <a:ext cx="2925649" cy="422472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2"/>
          <p:cNvSpPr txBox="1"/>
          <p:nvPr/>
        </p:nvSpPr>
        <p:spPr>
          <a:xfrm>
            <a:off x="0" y="4851000"/>
            <a:ext cx="8495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" sz="700">
                <a:solidFill>
                  <a:schemeClr val="dk1"/>
                </a:solidFill>
              </a:rPr>
              <a:t>Membrane Transfer </a:t>
            </a:r>
            <a:r>
              <a:rPr lang="en" sz="700">
                <a:solidFill>
                  <a:schemeClr val="dk1"/>
                </a:solidFill>
              </a:rPr>
              <a:t>. ElectroDialysis. (n.d.). https://www.periodni.com/gallery/download_image.php?name=electrodialysis.png </a:t>
            </a:r>
            <a:endParaRPr sz="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FFFF"/>
                </a:highlight>
                <a:latin typeface="Frank Ruhl Libre"/>
                <a:ea typeface="Frank Ruhl Libre"/>
                <a:cs typeface="Frank Ruhl Libre"/>
                <a:sym typeface="Frank Ruhl Libre"/>
              </a:rPr>
              <a:t>Examples of Filtration/Dialysis/Membranes</a:t>
            </a:r>
            <a:endParaRPr b="1" sz="2400">
              <a:highlight>
                <a:srgbClr val="FFFFFF"/>
              </a:highlight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149" name="Google Shape;149;p23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Frank Ruhl Libre"/>
              <a:buChar char="●"/>
            </a:pPr>
            <a:r>
              <a:rPr lang="en" sz="1700">
                <a:solidFill>
                  <a:srgbClr val="000000"/>
                </a:solidFill>
                <a:highlight>
                  <a:srgbClr val="FFFFFF"/>
                </a:highlight>
                <a:latin typeface="Frank Ruhl Libre"/>
                <a:ea typeface="Frank Ruhl Libre"/>
                <a:cs typeface="Frank Ruhl Libre"/>
                <a:sym typeface="Frank Ruhl Libre"/>
              </a:rPr>
              <a:t>Filtration - Water/Air Treatment - Remove suspended solids, bacteria, dust, and </a:t>
            </a:r>
            <a:r>
              <a:rPr lang="en" sz="1700">
                <a:solidFill>
                  <a:srgbClr val="000000"/>
                </a:solidFill>
                <a:highlight>
                  <a:srgbClr val="FFFFFF"/>
                </a:highlight>
                <a:latin typeface="Frank Ruhl Libre"/>
                <a:ea typeface="Frank Ruhl Libre"/>
                <a:cs typeface="Frank Ruhl Libre"/>
                <a:sym typeface="Frank Ruhl Libre"/>
              </a:rPr>
              <a:t>pollutants</a:t>
            </a:r>
            <a:endParaRPr sz="1700">
              <a:solidFill>
                <a:srgbClr val="000000"/>
              </a:solidFill>
              <a:highlight>
                <a:srgbClr val="FFFFFF"/>
              </a:highlight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00000"/>
              </a:solidFill>
              <a:highlight>
                <a:srgbClr val="FFFFFF"/>
              </a:highlight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Frank Ruhl Libre"/>
              <a:buChar char="●"/>
            </a:pPr>
            <a:r>
              <a:rPr lang="en" sz="1700">
                <a:solidFill>
                  <a:srgbClr val="000000"/>
                </a:solidFill>
                <a:highlight>
                  <a:srgbClr val="FFFFFF"/>
                </a:highlight>
                <a:latin typeface="Frank Ruhl Libre"/>
                <a:ea typeface="Frank Ruhl Libre"/>
                <a:cs typeface="Frank Ruhl Libre"/>
                <a:sym typeface="Frank Ruhl Libre"/>
              </a:rPr>
              <a:t>Dialysis - Desalting Proteins - Removal of salts and other small molecules from </a:t>
            </a:r>
            <a:r>
              <a:rPr lang="en" sz="1700">
                <a:solidFill>
                  <a:srgbClr val="000000"/>
                </a:solidFill>
                <a:highlight>
                  <a:srgbClr val="FFFFFF"/>
                </a:highlight>
                <a:latin typeface="Frank Ruhl Libre"/>
                <a:ea typeface="Frank Ruhl Libre"/>
                <a:cs typeface="Frank Ruhl Libre"/>
                <a:sym typeface="Frank Ruhl Libre"/>
              </a:rPr>
              <a:t>proteins</a:t>
            </a:r>
            <a:endParaRPr sz="1700">
              <a:solidFill>
                <a:srgbClr val="000000"/>
              </a:solidFill>
              <a:highlight>
                <a:srgbClr val="FFFFFF"/>
              </a:highlight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00000"/>
              </a:solidFill>
              <a:highlight>
                <a:srgbClr val="FFFFFF"/>
              </a:highlight>
              <a:latin typeface="Frank Ruhl Libre"/>
              <a:ea typeface="Frank Ruhl Libre"/>
              <a:cs typeface="Frank Ruhl Libre"/>
              <a:sym typeface="Frank Ruhl Libre"/>
            </a:endParaRPr>
          </a:p>
          <a:p>
            <a: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Frank Ruhl Libre"/>
              <a:buChar char="●"/>
            </a:pPr>
            <a:r>
              <a:rPr lang="en" sz="1700">
                <a:solidFill>
                  <a:srgbClr val="000000"/>
                </a:solidFill>
                <a:highlight>
                  <a:srgbClr val="FFFFFF"/>
                </a:highlight>
                <a:latin typeface="Frank Ruhl Libre"/>
                <a:ea typeface="Frank Ruhl Libre"/>
                <a:cs typeface="Frank Ruhl Libre"/>
                <a:sym typeface="Frank Ruhl Libre"/>
              </a:rPr>
              <a:t>Membrane - Gas </a:t>
            </a:r>
            <a:r>
              <a:rPr lang="en" sz="1700">
                <a:solidFill>
                  <a:srgbClr val="000000"/>
                </a:solidFill>
                <a:highlight>
                  <a:srgbClr val="FFFFFF"/>
                </a:highlight>
                <a:latin typeface="Frank Ruhl Libre"/>
                <a:ea typeface="Frank Ruhl Libre"/>
                <a:cs typeface="Frank Ruhl Libre"/>
                <a:sym typeface="Frank Ruhl Libre"/>
              </a:rPr>
              <a:t>Separation - Utilizing the different size of molecules to separate them</a:t>
            </a:r>
            <a:endParaRPr sz="1700">
              <a:solidFill>
                <a:srgbClr val="000000"/>
              </a:solidFill>
              <a:highlight>
                <a:srgbClr val="FFFFFF"/>
              </a:highlight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150" name="Google Shape;150;p23"/>
          <p:cNvSpPr txBox="1"/>
          <p:nvPr/>
        </p:nvSpPr>
        <p:spPr>
          <a:xfrm>
            <a:off x="38575" y="4805375"/>
            <a:ext cx="9144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</a:rPr>
              <a:t>(OpenAI, personal communication, January 31, 2025)</a:t>
            </a:r>
            <a:endParaRPr sz="7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FFFF"/>
                </a:highlight>
                <a:latin typeface="Frank Ruhl Libre"/>
                <a:ea typeface="Frank Ruhl Libre"/>
                <a:cs typeface="Frank Ruhl Libre"/>
                <a:sym typeface="Frank Ruhl Libre"/>
              </a:rPr>
              <a:t>Major Differences Between Filtration/Dialysis/Membranes</a:t>
            </a:r>
            <a:endParaRPr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graphicFrame>
        <p:nvGraphicFramePr>
          <p:cNvPr id="156" name="Google Shape;156;p24"/>
          <p:cNvGraphicFramePr/>
          <p:nvPr/>
        </p:nvGraphicFramePr>
        <p:xfrm>
          <a:off x="952500" y="1566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{C1A420D2-8828-4676-A38C-6DD06A64AEAD}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Filtration</a:t>
                      </a:r>
                      <a:endParaRPr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Dialysis</a:t>
                      </a:r>
                      <a:endParaRPr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Membranes</a:t>
                      </a:r>
                      <a:endParaRPr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Driving Force</a:t>
                      </a:r>
                      <a:endParaRPr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Pressure/Gravity</a:t>
                      </a:r>
                      <a:endParaRPr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Concentration Gradient</a:t>
                      </a:r>
                      <a:endParaRPr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Pressure/Concentration Gradient</a:t>
                      </a:r>
                      <a:endParaRPr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Transport Type</a:t>
                      </a:r>
                      <a:endParaRPr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Passive (Sometimes Active)</a:t>
                      </a:r>
                      <a:endParaRPr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Passive and Active</a:t>
                      </a:r>
                      <a:endParaRPr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Active</a:t>
                      </a:r>
                      <a:endParaRPr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Separation</a:t>
                      </a:r>
                      <a:r>
                        <a:rPr lang="en"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 Mechanism</a:t>
                      </a:r>
                      <a:endParaRPr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Physical Blocking of Solids</a:t>
                      </a:r>
                      <a:endParaRPr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Diffusion</a:t>
                      </a:r>
                      <a:r>
                        <a:rPr lang="en"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 </a:t>
                      </a:r>
                      <a:r>
                        <a:rPr lang="en"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Across</a:t>
                      </a:r>
                      <a:r>
                        <a:rPr lang="en"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 Membrane</a:t>
                      </a:r>
                      <a:endParaRPr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Selective </a:t>
                      </a:r>
                      <a:r>
                        <a:rPr lang="en"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Permeability</a:t>
                      </a:r>
                      <a:endParaRPr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Separation Basis</a:t>
                      </a:r>
                      <a:endParaRPr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Particle Size</a:t>
                      </a:r>
                      <a:endParaRPr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Molecule Size</a:t>
                      </a:r>
                      <a:endParaRPr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Frank Ruhl Libre"/>
                          <a:ea typeface="Frank Ruhl Libre"/>
                          <a:cs typeface="Frank Ruhl Libre"/>
                          <a:sym typeface="Frank Ruhl Libre"/>
                        </a:rPr>
                        <a:t>Molecular Properties/Size</a:t>
                      </a:r>
                      <a:endParaRPr>
                        <a:latin typeface="Frank Ruhl Libre"/>
                        <a:ea typeface="Frank Ruhl Libre"/>
                        <a:cs typeface="Frank Ruhl Libre"/>
                        <a:sym typeface="Frank Ruhl Libre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57" name="Google Shape;157;p24"/>
          <p:cNvSpPr txBox="1"/>
          <p:nvPr/>
        </p:nvSpPr>
        <p:spPr>
          <a:xfrm>
            <a:off x="38575" y="4805375"/>
            <a:ext cx="9144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1"/>
                </a:solidFill>
              </a:rPr>
              <a:t>(OpenAI, personal communication, January 31, 2025)</a:t>
            </a:r>
            <a:endParaRPr sz="7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5"/>
          <p:cNvSpPr txBox="1"/>
          <p:nvPr>
            <p:ph type="title"/>
          </p:nvPr>
        </p:nvSpPr>
        <p:spPr>
          <a:xfrm>
            <a:off x="311700" y="445025"/>
            <a:ext cx="8520600" cy="428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